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5" r:id="rId17"/>
    <p:sldId id="274" r:id="rId18"/>
    <p:sldId id="264" r:id="rId19"/>
    <p:sldId id="265" r:id="rId20"/>
    <p:sldId id="266" r:id="rId21"/>
    <p:sldId id="267" r:id="rId22"/>
    <p:sldId id="268" r:id="rId23"/>
    <p:sldId id="269"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1198" y="2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p3"/><Relationship Id="rId7" Type="http://schemas.openxmlformats.org/officeDocument/2006/relationships/image" Target="../media/image3.png"/><Relationship Id="rId2" Type="http://schemas.microsoft.com/office/2007/relationships/media" Target="../media/media15.mp3"/><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p3"/><Relationship Id="rId7" Type="http://schemas.openxmlformats.org/officeDocument/2006/relationships/image" Target="../media/image4.png"/><Relationship Id="rId2" Type="http://schemas.microsoft.com/office/2007/relationships/media" Target="../media/media16.mp3"/><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p3"/><Relationship Id="rId7" Type="http://schemas.openxmlformats.org/officeDocument/2006/relationships/image" Target="../media/image4.png"/><Relationship Id="rId2" Type="http://schemas.microsoft.com/office/2007/relationships/media" Target="../media/media17.mp3"/><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p3"/><Relationship Id="rId7" Type="http://schemas.openxmlformats.org/officeDocument/2006/relationships/image" Target="../media/image4.png"/><Relationship Id="rId2" Type="http://schemas.microsoft.com/office/2007/relationships/media" Target="../media/media18.mp3"/><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p3"/><Relationship Id="rId7" Type="http://schemas.openxmlformats.org/officeDocument/2006/relationships/image" Target="../media/image4.png"/><Relationship Id="rId2" Type="http://schemas.microsoft.com/office/2007/relationships/media" Target="../media/media19.mp3"/><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0.mp3"/><Relationship Id="rId7" Type="http://schemas.openxmlformats.org/officeDocument/2006/relationships/image" Target="../media/image3.png"/><Relationship Id="rId2" Type="http://schemas.microsoft.com/office/2007/relationships/media" Target="../media/media20.mp3"/><Relationship Id="rId1" Type="http://schemas.openxmlformats.org/officeDocument/2006/relationships/tags" Target="../tags/tag15.xml"/><Relationship Id="rId6" Type="http://schemas.openxmlformats.org/officeDocument/2006/relationships/hyperlink" Target="https://owasp.org/"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4.png"/><Relationship Id="rId2" Type="http://schemas.microsoft.com/office/2007/relationships/media" Target="../media/media3.mp3"/><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4.png"/><Relationship Id="rId2" Type="http://schemas.microsoft.com/office/2007/relationships/media" Target="../media/media4.mp3"/><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4.png"/><Relationship Id="rId2" Type="http://schemas.microsoft.com/office/2007/relationships/media" Target="../media/media5.mp3"/><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4.png"/><Relationship Id="rId2" Type="http://schemas.microsoft.com/office/2007/relationships/media" Target="../media/media6.mp3"/><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p3"/><Relationship Id="rId7" Type="http://schemas.openxmlformats.org/officeDocument/2006/relationships/image" Target="../media/image4.png"/><Relationship Id="rId2" Type="http://schemas.microsoft.com/office/2007/relationships/media" Target="../media/media7.mp3"/><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p3"/><Relationship Id="rId7" Type="http://schemas.openxmlformats.org/officeDocument/2006/relationships/image" Target="../media/image4.png"/><Relationship Id="rId2" Type="http://schemas.microsoft.com/office/2007/relationships/media" Target="../media/media8.mp3"/><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Cortney Messinger</a:t>
            </a:r>
            <a:endParaRPr dirty="0"/>
          </a:p>
          <a:p>
            <a:pPr marL="0" lvl="0" indent="0" algn="l" rtl="0">
              <a:lnSpc>
                <a:spcPct val="70000"/>
              </a:lnSpc>
              <a:spcBef>
                <a:spcPts val="1000"/>
              </a:spcBef>
              <a:spcAft>
                <a:spcPts val="0"/>
              </a:spcAft>
              <a:buClr>
                <a:schemeClr val="lt1"/>
              </a:buClr>
              <a:buSzPts val="1850"/>
              <a:buNone/>
            </a:pPr>
            <a:endParaRPr lang="en-US" sz="1850" i="1" dirty="0"/>
          </a:p>
          <a:p>
            <a:pPr marL="0" lvl="0" indent="0">
              <a:lnSpc>
                <a:spcPct val="70000"/>
              </a:lnSpc>
              <a:buSzPts val="1850"/>
            </a:pPr>
            <a:r>
              <a:rPr lang="en-US" sz="1800" dirty="0"/>
              <a:t>CS 405 – </a:t>
            </a:r>
            <a:r>
              <a:rPr lang="en-US" sz="1850" i="1" dirty="0"/>
              <a:t>Project Two</a:t>
            </a:r>
          </a:p>
          <a:p>
            <a:pPr marL="0" lvl="0" indent="0">
              <a:lnSpc>
                <a:spcPct val="70000"/>
              </a:lnSpc>
              <a:buSzPts val="1850"/>
            </a:pPr>
            <a:r>
              <a:rPr lang="en-US" sz="1800" dirty="0"/>
              <a:t>Security Policy Implementation</a:t>
            </a:r>
            <a:endParaRPr lang="en-US" sz="1850" i="1" dirty="0"/>
          </a:p>
          <a:p>
            <a:pPr marL="0" lvl="0" indent="0" algn="l" rtl="0">
              <a:lnSpc>
                <a:spcPct val="70000"/>
              </a:lnSpc>
              <a:spcBef>
                <a:spcPts val="1000"/>
              </a:spcBef>
              <a:spcAft>
                <a:spcPts val="0"/>
              </a:spcAft>
              <a:buClr>
                <a:schemeClr val="lt1"/>
              </a:buClr>
              <a:buSzPts val="1850"/>
              <a:buNone/>
            </a:pPr>
            <a:r>
              <a:rPr lang="en-US" sz="1850" i="1" dirty="0"/>
              <a:t>02/15/2026</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TITLE">
            <a:hlinkClick r:id="" action="ppaction://media"/>
            <a:extLst>
              <a:ext uri="{FF2B5EF4-FFF2-40B4-BE49-F238E27FC236}">
                <a16:creationId xmlns:a16="http://schemas.microsoft.com/office/drawing/2014/main" id="{1E82D09B-DB63-751E-EA88-0B40A07FB35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879576" y="-203200"/>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E4FB-0EAF-67A4-92C4-DE49543C070C}"/>
              </a:ext>
            </a:extLst>
          </p:cNvPr>
          <p:cNvSpPr>
            <a:spLocks noGrp="1"/>
          </p:cNvSpPr>
          <p:nvPr>
            <p:ph type="title"/>
          </p:nvPr>
        </p:nvSpPr>
        <p:spPr/>
        <p:txBody>
          <a:bodyPr/>
          <a:lstStyle/>
          <a:p>
            <a:r>
              <a:rPr lang="en-US" dirty="0"/>
              <a:t>Test 2 Does valid arithmetic execute correctly? </a:t>
            </a:r>
          </a:p>
        </p:txBody>
      </p:sp>
      <p:sp>
        <p:nvSpPr>
          <p:cNvPr id="3" name="Text Placeholder 2">
            <a:extLst>
              <a:ext uri="{FF2B5EF4-FFF2-40B4-BE49-F238E27FC236}">
                <a16:creationId xmlns:a16="http://schemas.microsoft.com/office/drawing/2014/main" id="{2AAD2FCE-BFA9-64F9-4ACF-28070FB818EA}"/>
              </a:ext>
            </a:extLst>
          </p:cNvPr>
          <p:cNvSpPr>
            <a:spLocks noGrp="1"/>
          </p:cNvSpPr>
          <p:nvPr>
            <p:ph type="body" idx="1"/>
          </p:nvPr>
        </p:nvSpPr>
        <p:spPr/>
        <p:txBody>
          <a:bodyPr/>
          <a:lstStyle/>
          <a:p>
            <a:r>
              <a:rPr lang="en-US" dirty="0"/>
              <a:t>Input: Safe addition</a:t>
            </a:r>
          </a:p>
          <a:p>
            <a:r>
              <a:rPr lang="en-US" dirty="0"/>
              <a:t>Expected: No exception</a:t>
            </a:r>
          </a:p>
          <a:p>
            <a:r>
              <a:rPr lang="en-US" dirty="0"/>
              <a:t>Result: PASS</a:t>
            </a:r>
          </a:p>
          <a:p>
            <a:r>
              <a:rPr lang="en-US" dirty="0"/>
              <a:t>Next step: add fuzz/boundary cases</a:t>
            </a:r>
          </a:p>
        </p:txBody>
      </p:sp>
      <p:pic>
        <p:nvPicPr>
          <p:cNvPr id="4" name="TEST 2">
            <a:hlinkClick r:id="" action="ppaction://media"/>
            <a:extLst>
              <a:ext uri="{FF2B5EF4-FFF2-40B4-BE49-F238E27FC236}">
                <a16:creationId xmlns:a16="http://schemas.microsoft.com/office/drawing/2014/main" id="{3DFD1FF0-2815-C3EF-E3AB-D8590C022A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833573" y="-422254"/>
            <a:ext cx="203200" cy="203200"/>
          </a:xfrm>
          <a:prstGeom prst="rect">
            <a:avLst/>
          </a:prstGeom>
        </p:spPr>
      </p:pic>
    </p:spTree>
    <p:extLst>
      <p:ext uri="{BB962C8B-B14F-4D97-AF65-F5344CB8AC3E}">
        <p14:creationId xmlns:p14="http://schemas.microsoft.com/office/powerpoint/2010/main" val="293936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2D62-D35D-056F-6859-0560BFD6ACD2}"/>
              </a:ext>
            </a:extLst>
          </p:cNvPr>
          <p:cNvSpPr>
            <a:spLocks noGrp="1"/>
          </p:cNvSpPr>
          <p:nvPr>
            <p:ph type="title"/>
          </p:nvPr>
        </p:nvSpPr>
        <p:spPr/>
        <p:txBody>
          <a:bodyPr/>
          <a:lstStyle/>
          <a:p>
            <a:r>
              <a:rPr lang="en-US" dirty="0"/>
              <a:t>Test 3 Are boundary values handled safely? </a:t>
            </a:r>
          </a:p>
        </p:txBody>
      </p:sp>
      <p:sp>
        <p:nvSpPr>
          <p:cNvPr id="3" name="Text Placeholder 2">
            <a:extLst>
              <a:ext uri="{FF2B5EF4-FFF2-40B4-BE49-F238E27FC236}">
                <a16:creationId xmlns:a16="http://schemas.microsoft.com/office/drawing/2014/main" id="{1391EF74-3CC3-2B03-F7DD-CDB228EF2A9A}"/>
              </a:ext>
            </a:extLst>
          </p:cNvPr>
          <p:cNvSpPr>
            <a:spLocks noGrp="1"/>
          </p:cNvSpPr>
          <p:nvPr>
            <p:ph type="body" idx="1"/>
          </p:nvPr>
        </p:nvSpPr>
        <p:spPr/>
        <p:txBody>
          <a:bodyPr/>
          <a:lstStyle/>
          <a:p>
            <a:r>
              <a:rPr lang="en-US" dirty="0"/>
              <a:t>Input: Maximum – 1</a:t>
            </a:r>
          </a:p>
          <a:p>
            <a:r>
              <a:rPr lang="en-US" dirty="0"/>
              <a:t>Expected: Success</a:t>
            </a:r>
          </a:p>
          <a:p>
            <a:r>
              <a:rPr lang="en-US" dirty="0"/>
              <a:t>Result: PASS</a:t>
            </a:r>
          </a:p>
          <a:p>
            <a:r>
              <a:rPr lang="en-US" dirty="0"/>
              <a:t>Next step: test multiple integer types</a:t>
            </a:r>
          </a:p>
        </p:txBody>
      </p:sp>
      <p:pic>
        <p:nvPicPr>
          <p:cNvPr id="4" name="TEST 3">
            <a:hlinkClick r:id="" action="ppaction://media"/>
            <a:extLst>
              <a:ext uri="{FF2B5EF4-FFF2-40B4-BE49-F238E27FC236}">
                <a16:creationId xmlns:a16="http://schemas.microsoft.com/office/drawing/2014/main" id="{0FC09E7D-74BA-79EE-84A1-39A72028BB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89906" y="-391569"/>
            <a:ext cx="203200" cy="203200"/>
          </a:xfrm>
          <a:prstGeom prst="rect">
            <a:avLst/>
          </a:prstGeom>
        </p:spPr>
      </p:pic>
    </p:spTree>
    <p:extLst>
      <p:ext uri="{BB962C8B-B14F-4D97-AF65-F5344CB8AC3E}">
        <p14:creationId xmlns:p14="http://schemas.microsoft.com/office/powerpoint/2010/main" val="100910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08396-739B-61EB-60AA-94208B111F19}"/>
              </a:ext>
            </a:extLst>
          </p:cNvPr>
          <p:cNvSpPr>
            <a:spLocks noGrp="1"/>
          </p:cNvSpPr>
          <p:nvPr>
            <p:ph type="title"/>
          </p:nvPr>
        </p:nvSpPr>
        <p:spPr/>
        <p:txBody>
          <a:bodyPr/>
          <a:lstStyle/>
          <a:p>
            <a:r>
              <a:rPr lang="en-US" dirty="0"/>
              <a:t>Test 4 Does invalid negative input fail safely?</a:t>
            </a:r>
          </a:p>
        </p:txBody>
      </p:sp>
      <p:sp>
        <p:nvSpPr>
          <p:cNvPr id="3" name="Text Placeholder 2">
            <a:extLst>
              <a:ext uri="{FF2B5EF4-FFF2-40B4-BE49-F238E27FC236}">
                <a16:creationId xmlns:a16="http://schemas.microsoft.com/office/drawing/2014/main" id="{576BC86E-7FC9-7F6B-9FD8-5C379667CD72}"/>
              </a:ext>
            </a:extLst>
          </p:cNvPr>
          <p:cNvSpPr>
            <a:spLocks noGrp="1"/>
          </p:cNvSpPr>
          <p:nvPr>
            <p:ph type="body" idx="1"/>
          </p:nvPr>
        </p:nvSpPr>
        <p:spPr/>
        <p:txBody>
          <a:bodyPr/>
          <a:lstStyle/>
          <a:p>
            <a:r>
              <a:rPr lang="en-US" dirty="0"/>
              <a:t>Input: Negative to unsigned</a:t>
            </a:r>
          </a:p>
          <a:p>
            <a:r>
              <a:rPr lang="en-US" dirty="0"/>
              <a:t>Expected: std::invalid_argument</a:t>
            </a:r>
          </a:p>
          <a:p>
            <a:r>
              <a:rPr lang="en-US" dirty="0"/>
              <a:t>Result: PASS</a:t>
            </a:r>
          </a:p>
          <a:p>
            <a:r>
              <a:rPr lang="en-US" dirty="0"/>
              <a:t>Next step: integrate into CI pipeline gate</a:t>
            </a:r>
          </a:p>
          <a:p>
            <a:pPr marL="114300" indent="0">
              <a:buNone/>
            </a:pPr>
            <a:endParaRPr lang="en-US" dirty="0"/>
          </a:p>
          <a:p>
            <a:pPr marL="114300" indent="0">
              <a:buNone/>
            </a:pPr>
            <a:r>
              <a:rPr lang="en-US" b="1" dirty="0"/>
              <a:t>These tests were implemented using the Microsoft C++ Unit Testing Framework within Visual Studio.</a:t>
            </a:r>
          </a:p>
        </p:txBody>
      </p:sp>
      <p:pic>
        <p:nvPicPr>
          <p:cNvPr id="4" name="TEST 4">
            <a:hlinkClick r:id="" action="ppaction://media"/>
            <a:extLst>
              <a:ext uri="{FF2B5EF4-FFF2-40B4-BE49-F238E27FC236}">
                <a16:creationId xmlns:a16="http://schemas.microsoft.com/office/drawing/2014/main" id="{66F724E0-F147-E427-1199-D2CE05EA2D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39001" y="-299515"/>
            <a:ext cx="203200" cy="203200"/>
          </a:xfrm>
          <a:prstGeom prst="rect">
            <a:avLst/>
          </a:prstGeom>
        </p:spPr>
      </p:pic>
    </p:spTree>
    <p:extLst>
      <p:ext uri="{BB962C8B-B14F-4D97-AF65-F5344CB8AC3E}">
        <p14:creationId xmlns:p14="http://schemas.microsoft.com/office/powerpoint/2010/main" val="264861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5E2B-01A6-060A-ED09-EA1286031891}"/>
              </a:ext>
            </a:extLst>
          </p:cNvPr>
          <p:cNvSpPr>
            <a:spLocks noGrp="1"/>
          </p:cNvSpPr>
          <p:nvPr>
            <p:ph type="title"/>
          </p:nvPr>
        </p:nvSpPr>
        <p:spPr>
          <a:xfrm>
            <a:off x="230589" y="764373"/>
            <a:ext cx="11275612" cy="1293028"/>
          </a:xfrm>
        </p:spPr>
        <p:txBody>
          <a:bodyPr/>
          <a:lstStyle/>
          <a:p>
            <a:pPr marL="114300"/>
            <a:r>
              <a:rPr lang="en-US" dirty="0"/>
              <a:t>Unit Test Execution Results – Visual Studio</a:t>
            </a:r>
          </a:p>
        </p:txBody>
      </p:sp>
      <p:sp>
        <p:nvSpPr>
          <p:cNvPr id="3" name="Text Placeholder 2">
            <a:extLst>
              <a:ext uri="{FF2B5EF4-FFF2-40B4-BE49-F238E27FC236}">
                <a16:creationId xmlns:a16="http://schemas.microsoft.com/office/drawing/2014/main" id="{D540D48E-8FA7-1D1B-D6F2-BA3D43F25988}"/>
              </a:ext>
            </a:extLst>
          </p:cNvPr>
          <p:cNvSpPr>
            <a:spLocks noGrp="1"/>
          </p:cNvSpPr>
          <p:nvPr>
            <p:ph type="body" idx="1"/>
          </p:nvPr>
        </p:nvSpPr>
        <p:spPr>
          <a:xfrm>
            <a:off x="685800" y="4925657"/>
            <a:ext cx="10820400" cy="1293028"/>
          </a:xfrm>
        </p:spPr>
        <p:txBody>
          <a:bodyPr>
            <a:normAutofit lnSpcReduction="10000"/>
          </a:bodyPr>
          <a:lstStyle/>
          <a:p>
            <a:pPr marL="114300" indent="0">
              <a:buNone/>
            </a:pPr>
            <a:r>
              <a:rPr lang="en-US" b="1" dirty="0"/>
              <a:t>All four positive and negative tests executed successfully.</a:t>
            </a:r>
          </a:p>
          <a:p>
            <a:r>
              <a:rPr lang="en-US" dirty="0"/>
              <a:t>All 13 security validation tests executed successfully</a:t>
            </a:r>
          </a:p>
          <a:p>
            <a:r>
              <a:rPr lang="en-US" dirty="0"/>
              <a:t>Negative tests verified exception handling for unsafe inputs</a:t>
            </a:r>
          </a:p>
          <a:p>
            <a:pPr marL="114300" indent="0">
              <a:buNone/>
            </a:pPr>
            <a:endParaRPr lang="en-US" dirty="0"/>
          </a:p>
        </p:txBody>
      </p:sp>
      <p:pic>
        <p:nvPicPr>
          <p:cNvPr id="9" name="Picture 8" descr="A screenshot of a computer program&#10;&#10;AI-generated content may be incorrect.">
            <a:extLst>
              <a:ext uri="{FF2B5EF4-FFF2-40B4-BE49-F238E27FC236}">
                <a16:creationId xmlns:a16="http://schemas.microsoft.com/office/drawing/2014/main" id="{50BA8FAA-01A2-E7E3-E1FF-0054D1EAC8B6}"/>
              </a:ext>
            </a:extLst>
          </p:cNvPr>
          <p:cNvPicPr>
            <a:picLocks noChangeAspect="1"/>
          </p:cNvPicPr>
          <p:nvPr/>
        </p:nvPicPr>
        <p:blipFill>
          <a:blip r:embed="rId4"/>
          <a:stretch>
            <a:fillRect/>
          </a:stretch>
        </p:blipFill>
        <p:spPr>
          <a:xfrm>
            <a:off x="864042" y="2057401"/>
            <a:ext cx="5470497" cy="2874148"/>
          </a:xfrm>
          <a:prstGeom prst="rect">
            <a:avLst/>
          </a:prstGeom>
        </p:spPr>
      </p:pic>
      <p:pic>
        <p:nvPicPr>
          <p:cNvPr id="4" name="UNIT TESTING EXECUTION">
            <a:hlinkClick r:id="" action="ppaction://media"/>
            <a:extLst>
              <a:ext uri="{FF2B5EF4-FFF2-40B4-BE49-F238E27FC236}">
                <a16:creationId xmlns:a16="http://schemas.microsoft.com/office/drawing/2014/main" id="{7EC214E2-05FD-E552-7C09-F146013099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37192" y="-203200"/>
            <a:ext cx="203200" cy="203200"/>
          </a:xfrm>
          <a:prstGeom prst="rect">
            <a:avLst/>
          </a:prstGeom>
        </p:spPr>
      </p:pic>
    </p:spTree>
    <p:extLst>
      <p:ext uri="{BB962C8B-B14F-4D97-AF65-F5344CB8AC3E}">
        <p14:creationId xmlns:p14="http://schemas.microsoft.com/office/powerpoint/2010/main" val="76877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1A776-49EB-D9F5-0CDF-3211A8AEC361}"/>
              </a:ext>
            </a:extLst>
          </p:cNvPr>
          <p:cNvSpPr>
            <a:spLocks noGrp="1"/>
          </p:cNvSpPr>
          <p:nvPr>
            <p:ph type="title"/>
          </p:nvPr>
        </p:nvSpPr>
        <p:spPr/>
        <p:txBody>
          <a:bodyPr/>
          <a:lstStyle/>
          <a:p>
            <a:r>
              <a:rPr lang="en-US" dirty="0"/>
              <a:t>Automation / External Detection</a:t>
            </a:r>
          </a:p>
        </p:txBody>
      </p:sp>
      <p:sp>
        <p:nvSpPr>
          <p:cNvPr id="3" name="Text Placeholder 2">
            <a:extLst>
              <a:ext uri="{FF2B5EF4-FFF2-40B4-BE49-F238E27FC236}">
                <a16:creationId xmlns:a16="http://schemas.microsoft.com/office/drawing/2014/main" id="{B74D4ED7-91F4-BB4D-E07A-A638F7DAF38F}"/>
              </a:ext>
            </a:extLst>
          </p:cNvPr>
          <p:cNvSpPr>
            <a:spLocks noGrp="1"/>
          </p:cNvSpPr>
          <p:nvPr>
            <p:ph type="body" idx="1"/>
          </p:nvPr>
        </p:nvSpPr>
        <p:spPr>
          <a:xfrm>
            <a:off x="588397" y="4566968"/>
            <a:ext cx="10917803" cy="2231397"/>
          </a:xfrm>
        </p:spPr>
        <p:txBody>
          <a:bodyPr>
            <a:normAutofit lnSpcReduction="10000"/>
          </a:bodyPr>
          <a:lstStyle/>
          <a:p>
            <a:pPr marL="114300" indent="0">
              <a:buNone/>
            </a:pPr>
            <a:r>
              <a:rPr lang="en-US" b="1" dirty="0"/>
              <a:t>Cppcheck Static Analysis – Detected null pointer, invalid conversion, and memory safety risks.</a:t>
            </a:r>
          </a:p>
          <a:p>
            <a:r>
              <a:rPr lang="en-US" dirty="0"/>
              <a:t>Cppcheck detected potential null pointer, uninitialized variable, and invalid conversion risks</a:t>
            </a:r>
          </a:p>
          <a:p>
            <a:r>
              <a:rPr lang="en-US" dirty="0"/>
              <a:t>Findings demonstrate automated detection of memory safety and data validation issues before runtime</a:t>
            </a:r>
            <a:endParaRPr lang="en-US" b="1" dirty="0"/>
          </a:p>
        </p:txBody>
      </p:sp>
      <p:pic>
        <p:nvPicPr>
          <p:cNvPr id="5" name="Picture 4" descr="A screenshot of a computer&#10;&#10;AI-generated content may be incorrect.">
            <a:extLst>
              <a:ext uri="{FF2B5EF4-FFF2-40B4-BE49-F238E27FC236}">
                <a16:creationId xmlns:a16="http://schemas.microsoft.com/office/drawing/2014/main" id="{239D7F50-1F1F-AB8F-8B56-70C1B5ABB156}"/>
              </a:ext>
            </a:extLst>
          </p:cNvPr>
          <p:cNvPicPr>
            <a:picLocks noChangeAspect="1"/>
          </p:cNvPicPr>
          <p:nvPr/>
        </p:nvPicPr>
        <p:blipFill>
          <a:blip r:embed="rId4"/>
          <a:stretch>
            <a:fillRect/>
          </a:stretch>
        </p:blipFill>
        <p:spPr>
          <a:xfrm>
            <a:off x="657308" y="1709530"/>
            <a:ext cx="5438692" cy="2857438"/>
          </a:xfrm>
          <a:prstGeom prst="rect">
            <a:avLst/>
          </a:prstGeom>
        </p:spPr>
      </p:pic>
      <p:sp>
        <p:nvSpPr>
          <p:cNvPr id="6" name="TextBox 5">
            <a:extLst>
              <a:ext uri="{FF2B5EF4-FFF2-40B4-BE49-F238E27FC236}">
                <a16:creationId xmlns:a16="http://schemas.microsoft.com/office/drawing/2014/main" id="{1AF2D34B-BF54-B32E-CFDD-0353FC4237DC}"/>
              </a:ext>
            </a:extLst>
          </p:cNvPr>
          <p:cNvSpPr txBox="1"/>
          <p:nvPr/>
        </p:nvSpPr>
        <p:spPr>
          <a:xfrm>
            <a:off x="6164911" y="1829367"/>
            <a:ext cx="6027089" cy="646331"/>
          </a:xfrm>
          <a:prstGeom prst="rect">
            <a:avLst/>
          </a:prstGeom>
          <a:noFill/>
        </p:spPr>
        <p:txBody>
          <a:bodyPr wrap="square" rtlCol="0">
            <a:spAutoFit/>
          </a:bodyPr>
          <a:lstStyle/>
          <a:p>
            <a:r>
              <a:rPr lang="en-US" sz="1800" b="1" dirty="0">
                <a:solidFill>
                  <a:schemeClr val="accent1"/>
                </a:solidFill>
                <a:latin typeface="Century Gothic" panose="020B0502020202020204" pitchFamily="34" charset="0"/>
              </a:rPr>
              <a:t>These findings were analyzed and either remediated or documented as non-security-critical style issues</a:t>
            </a:r>
          </a:p>
        </p:txBody>
      </p:sp>
      <p:pic>
        <p:nvPicPr>
          <p:cNvPr id="4" name="AUTOMATION DETECTION">
            <a:hlinkClick r:id="" action="ppaction://media"/>
            <a:extLst>
              <a:ext uri="{FF2B5EF4-FFF2-40B4-BE49-F238E27FC236}">
                <a16:creationId xmlns:a16="http://schemas.microsoft.com/office/drawing/2014/main" id="{2715F2EE-81FF-3560-8AC2-CDCA6D44D8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70003" y="-385432"/>
            <a:ext cx="203200" cy="203200"/>
          </a:xfrm>
          <a:prstGeom prst="rect">
            <a:avLst/>
          </a:prstGeom>
        </p:spPr>
      </p:pic>
    </p:spTree>
    <p:extLst>
      <p:ext uri="{BB962C8B-B14F-4D97-AF65-F5344CB8AC3E}">
        <p14:creationId xmlns:p14="http://schemas.microsoft.com/office/powerpoint/2010/main" val="15397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solidFill>
                  <a:schemeClr val="bg1"/>
                </a:solidFill>
              </a:rPr>
              <a:t>AUTOMATION SUMMARY</a:t>
            </a:r>
            <a:endParaRPr dirty="0">
              <a:solidFill>
                <a:schemeClr val="bg1"/>
              </a:solidFill>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3191924" y="1857575"/>
            <a:ext cx="5808152" cy="2841646"/>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B26968D0-1DAC-EA37-FAAF-5C26D4D02E89}"/>
              </a:ext>
            </a:extLst>
          </p:cNvPr>
          <p:cNvSpPr txBox="1"/>
          <p:nvPr/>
        </p:nvSpPr>
        <p:spPr>
          <a:xfrm>
            <a:off x="922351" y="5178916"/>
            <a:ext cx="9780105" cy="1477328"/>
          </a:xfrm>
          <a:prstGeom prst="rect">
            <a:avLst/>
          </a:prstGeom>
          <a:noFill/>
        </p:spPr>
        <p:txBody>
          <a:bodyPr wrap="square" rtlCol="0">
            <a:spAutoFit/>
          </a:bodyPr>
          <a:lstStyle/>
          <a:p>
            <a:r>
              <a:rPr lang="en-US" sz="2200" b="1" dirty="0">
                <a:solidFill>
                  <a:schemeClr val="bg1"/>
                </a:solidFill>
                <a:latin typeface="Century Gothic" panose="020B0502020202020204" pitchFamily="34" charset="0"/>
              </a:rPr>
              <a:t>Static analysis detected narrowing conversion and arithmetic overflow risks before runtime.</a:t>
            </a:r>
          </a:p>
          <a:p>
            <a:endParaRPr lang="en-US" sz="2200" b="1" dirty="0">
              <a:solidFill>
                <a:schemeClr val="bg1"/>
              </a:solidFill>
              <a:latin typeface="Century Gothic" panose="020B0502020202020204" pitchFamily="34" charset="0"/>
            </a:endParaRPr>
          </a:p>
          <a:p>
            <a:r>
              <a:rPr lang="en-US" sz="2400" b="1" dirty="0">
                <a:solidFill>
                  <a:schemeClr val="bg1"/>
                </a:solidFill>
                <a:latin typeface="Century Gothic" panose="020B0502020202020204" pitchFamily="34" charset="0"/>
              </a:rPr>
              <a:t>Compiler warnings treated as errors during Create stage</a:t>
            </a:r>
            <a:endParaRPr lang="en-US" sz="2200" b="1" dirty="0">
              <a:solidFill>
                <a:schemeClr val="bg1"/>
              </a:solidFill>
              <a:latin typeface="Century Gothic" panose="020B0502020202020204" pitchFamily="34" charset="0"/>
            </a:endParaRPr>
          </a:p>
        </p:txBody>
      </p:sp>
      <p:pic>
        <p:nvPicPr>
          <p:cNvPr id="3" name="DEVSECOPS FLOW">
            <a:hlinkClick r:id="" action="ppaction://media"/>
            <a:extLst>
              <a:ext uri="{FF2B5EF4-FFF2-40B4-BE49-F238E27FC236}">
                <a16:creationId xmlns:a16="http://schemas.microsoft.com/office/drawing/2014/main" id="{99E04C28-5CD4-B47E-8167-5BDA5C8AB78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87388" y="-101600"/>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spcBef>
                <a:spcPts val="0"/>
              </a:spcBef>
              <a:buSzPts val="2000"/>
            </a:pPr>
            <a:r>
              <a:rPr lang="en-US" sz="2200" dirty="0"/>
              <a:t>Plan → Create → Verify → Pre-Production → Release → Detect → Respond → Adapt</a:t>
            </a:r>
          </a:p>
          <a:p>
            <a:pPr marL="457200" lvl="1" indent="0">
              <a:spcBef>
                <a:spcPts val="0"/>
              </a:spcBef>
              <a:buSzPts val="2000"/>
              <a:buNone/>
            </a:pPr>
            <a:endParaRPr lang="en-US" sz="2200" dirty="0"/>
          </a:p>
          <a:p>
            <a:pPr marL="685800" lvl="1" indent="-228600">
              <a:spcBef>
                <a:spcPts val="0"/>
              </a:spcBef>
              <a:buSzPts val="2000"/>
            </a:pPr>
            <a:r>
              <a:rPr lang="en-US" sz="2200" dirty="0"/>
              <a:t>Security Tools:</a:t>
            </a:r>
          </a:p>
          <a:p>
            <a:pPr marL="1143000" lvl="2" indent="-228600">
              <a:spcBef>
                <a:spcPts val="0"/>
              </a:spcBef>
              <a:buSzPts val="2000"/>
            </a:pPr>
            <a:r>
              <a:rPr lang="en-US" sz="2000" dirty="0"/>
              <a:t>Static analysis during Create</a:t>
            </a:r>
          </a:p>
          <a:p>
            <a:pPr marL="1143000" lvl="2" indent="-228600">
              <a:spcBef>
                <a:spcPts val="0"/>
              </a:spcBef>
              <a:buSzPts val="2000"/>
            </a:pPr>
            <a:r>
              <a:rPr lang="en-US" sz="2000" dirty="0"/>
              <a:t>Unit tests during Verify</a:t>
            </a:r>
          </a:p>
          <a:p>
            <a:pPr marL="1143000" lvl="2" indent="-228600">
              <a:spcBef>
                <a:spcPts val="0"/>
              </a:spcBef>
              <a:buSzPts val="2000"/>
            </a:pPr>
            <a:r>
              <a:rPr lang="en-US" sz="2000" dirty="0"/>
              <a:t>Security scans in Pre-Production</a:t>
            </a:r>
          </a:p>
          <a:p>
            <a:pPr marL="1143000" lvl="2" indent="-228600">
              <a:spcBef>
                <a:spcPts val="0"/>
              </a:spcBef>
              <a:buSzPts val="2000"/>
            </a:pPr>
            <a:r>
              <a:rPr lang="en-US" sz="2000" dirty="0"/>
              <a:t>Monitoring during Detect</a:t>
            </a:r>
            <a:endParaRPr sz="20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TOOLS">
            <a:hlinkClick r:id="" action="ppaction://media"/>
            <a:extLst>
              <a:ext uri="{FF2B5EF4-FFF2-40B4-BE49-F238E27FC236}">
                <a16:creationId xmlns:a16="http://schemas.microsoft.com/office/drawing/2014/main" id="{3B24328C-7494-BCB5-9DA8-5A2535B1B77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0566" y="-287241"/>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t>Act Now:</a:t>
            </a:r>
          </a:p>
          <a:p>
            <a:pPr lvl="1"/>
            <a:r>
              <a:rPr lang="en-US" dirty="0"/>
              <a:t>Reduce breach risk</a:t>
            </a:r>
          </a:p>
          <a:p>
            <a:pPr lvl="1"/>
            <a:r>
              <a:rPr lang="en-US" dirty="0"/>
              <a:t>Improve compliance</a:t>
            </a:r>
          </a:p>
          <a:p>
            <a:pPr lvl="1"/>
            <a:r>
              <a:rPr lang="en-US" dirty="0"/>
              <a:t>Lower long-term cost</a:t>
            </a:r>
          </a:p>
          <a:p>
            <a:pPr lvl="1"/>
            <a:r>
              <a:rPr lang="en-US" dirty="0"/>
              <a:t>Reduces technical debt and audit exposure</a:t>
            </a:r>
          </a:p>
          <a:p>
            <a:pPr marL="114300" indent="0">
              <a:buNone/>
            </a:pPr>
            <a:endParaRPr lang="en-US" dirty="0"/>
          </a:p>
          <a:p>
            <a:r>
              <a:rPr lang="en-US" dirty="0"/>
              <a:t>Wait:</a:t>
            </a:r>
          </a:p>
          <a:p>
            <a:pPr lvl="1"/>
            <a:r>
              <a:rPr lang="en-US" dirty="0"/>
              <a:t>Increased exposure</a:t>
            </a:r>
          </a:p>
          <a:p>
            <a:pPr lvl="1"/>
            <a:r>
              <a:rPr lang="en-US" dirty="0"/>
              <a:t>Legal risk</a:t>
            </a:r>
          </a:p>
          <a:p>
            <a:pPr lvl="1"/>
            <a:r>
              <a:rPr lang="en-US" dirty="0"/>
              <a:t>Higher remediation cost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ISKS AND BENEFITS">
            <a:hlinkClick r:id="" action="ppaction://media"/>
            <a:extLst>
              <a:ext uri="{FF2B5EF4-FFF2-40B4-BE49-F238E27FC236}">
                <a16:creationId xmlns:a16="http://schemas.microsoft.com/office/drawing/2014/main" id="{1BEFC323-2EDD-3984-24DA-A247B22CF46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94234" y="-268831"/>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t>Recommendations:</a:t>
            </a:r>
          </a:p>
          <a:p>
            <a:pPr lvl="1"/>
            <a:r>
              <a:rPr lang="en-US" dirty="0"/>
              <a:t>Continuous training</a:t>
            </a:r>
          </a:p>
          <a:p>
            <a:pPr lvl="1"/>
            <a:r>
              <a:rPr lang="en-US" dirty="0"/>
              <a:t>Annual policy review</a:t>
            </a:r>
          </a:p>
          <a:p>
            <a:pPr lvl="1"/>
            <a:r>
              <a:rPr lang="en-US" dirty="0"/>
              <a:t>Mandatory secure code reviews</a:t>
            </a:r>
          </a:p>
          <a:p>
            <a:pPr lvl="1"/>
            <a:r>
              <a:rPr lang="en-US" dirty="0"/>
              <a:t>CI gate blocks merge on Level 5 findings</a:t>
            </a:r>
          </a:p>
          <a:p>
            <a:pPr lvl="1"/>
            <a:r>
              <a:rPr lang="en-US" dirty="0"/>
              <a:t>Formal exception approval via CISO</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MMENDATIONS">
            <a:hlinkClick r:id="" action="ppaction://media"/>
            <a:extLst>
              <a:ext uri="{FF2B5EF4-FFF2-40B4-BE49-F238E27FC236}">
                <a16:creationId xmlns:a16="http://schemas.microsoft.com/office/drawing/2014/main" id="{892A3697-CD71-F470-2C33-ECCEAF7061E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75823" y="-489760"/>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spcBef>
                <a:spcPts val="0"/>
              </a:spcBef>
              <a:buSzPts val="2200"/>
              <a:buNone/>
            </a:pPr>
            <a:r>
              <a:rPr lang="en-US" dirty="0"/>
              <a:t>• Continue enforcement of SEI CERT C++ Secure Coding Standard</a:t>
            </a:r>
            <a:br>
              <a:rPr lang="en-US" dirty="0"/>
            </a:br>
            <a:r>
              <a:rPr lang="en-US" dirty="0"/>
              <a:t>• Require automated static analysis in all builds</a:t>
            </a:r>
            <a:br>
              <a:rPr lang="en-US" dirty="0"/>
            </a:br>
            <a:r>
              <a:rPr lang="en-US" dirty="0"/>
              <a:t>• Mandate secure code reviews before merge</a:t>
            </a:r>
            <a:br>
              <a:rPr lang="en-US" dirty="0"/>
            </a:br>
            <a:r>
              <a:rPr lang="en-US" dirty="0"/>
              <a:t>• Implement annual security training for developers</a:t>
            </a:r>
            <a:br>
              <a:rPr lang="en-US" dirty="0"/>
            </a:br>
            <a:r>
              <a:rPr lang="en-US" dirty="0"/>
              <a:t>• Conduct annual policy review and risk reassessment</a:t>
            </a:r>
            <a:br>
              <a:rPr lang="en-US" dirty="0"/>
            </a:br>
            <a:r>
              <a:rPr lang="en-US" dirty="0"/>
              <a:t>• Expand monitoring and incident response automation</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CONCLUSION">
            <a:hlinkClick r:id="" action="ppaction://media"/>
            <a:extLst>
              <a:ext uri="{FF2B5EF4-FFF2-40B4-BE49-F238E27FC236}">
                <a16:creationId xmlns:a16="http://schemas.microsoft.com/office/drawing/2014/main" id="{9EEB1F78-7142-7C1F-B602-237F6A47C8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177241" y="-203200"/>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006918" y="33971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492981" y="1306954"/>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dirty="0"/>
              <a:t>• Purpose of the Security Policy</a:t>
            </a:r>
            <a:br>
              <a:rPr lang="en-US" dirty="0"/>
            </a:br>
            <a:r>
              <a:rPr lang="en-US" dirty="0"/>
              <a:t>• Standardized Secure Coding Practices</a:t>
            </a:r>
            <a:br>
              <a:rPr lang="en-US" dirty="0"/>
            </a:br>
            <a:r>
              <a:rPr lang="en-US" dirty="0"/>
              <a:t>• Defense-in-Depth Strategy</a:t>
            </a:r>
            <a:br>
              <a:rPr lang="en-US" dirty="0"/>
            </a:br>
            <a:r>
              <a:rPr lang="en-US" dirty="0"/>
              <a:t>• Integration into </a:t>
            </a:r>
            <a:r>
              <a:rPr lang="en-US" dirty="0" err="1"/>
              <a:t>DevSecOps</a:t>
            </a:r>
            <a:endParaRPr lang="en-US" dirty="0"/>
          </a:p>
          <a:p>
            <a:pPr marL="685800" indent="0">
              <a:spcBef>
                <a:spcPts val="0"/>
              </a:spcBef>
              <a:buNone/>
            </a:pPr>
            <a:r>
              <a:rPr lang="en-US" b="1" dirty="0"/>
              <a:t>Needed to standardize secure practices as the development team scales.</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17418" y="290200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OVERVIEW">
            <a:hlinkClick r:id="" action="ppaction://media"/>
            <a:extLst>
              <a:ext uri="{FF2B5EF4-FFF2-40B4-BE49-F238E27FC236}">
                <a16:creationId xmlns:a16="http://schemas.microsoft.com/office/drawing/2014/main" id="{49994FE6-D67D-29B4-CCA0-B07B3BB871D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115870" y="-264365"/>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t>OWASP Foundation. (2023). OWASP Top 10. </a:t>
            </a:r>
            <a:r>
              <a:rPr lang="en-US" dirty="0">
                <a:hlinkClick r:id="rId6"/>
              </a:rPr>
              <a:t>https://owasp.org</a:t>
            </a:r>
            <a:endParaRPr lang="en-US" dirty="0"/>
          </a:p>
          <a:p>
            <a:r>
              <a:rPr lang="en-US" dirty="0"/>
              <a:t>SEI. (2016). CERT C++ Coding Standard.</a:t>
            </a:r>
          </a:p>
          <a:p>
            <a:r>
              <a:rPr lang="en-US" dirty="0"/>
              <a:t>NIST. (2022). Digital Signature Standard.</a:t>
            </a:r>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REFERENCES">
            <a:hlinkClick r:id="" action="ppaction://media"/>
            <a:extLst>
              <a:ext uri="{FF2B5EF4-FFF2-40B4-BE49-F238E27FC236}">
                <a16:creationId xmlns:a16="http://schemas.microsoft.com/office/drawing/2014/main" id="{384B14CA-CFD8-2DD0-9175-FEBC6E4F99D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459221" y="-336337"/>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71561" y="764373"/>
            <a:ext cx="7768424" cy="1169149"/>
          </a:xfrm>
          <a:prstGeom prst="rect">
            <a:avLst/>
          </a:prstGeom>
          <a:noFill/>
          <a:ln>
            <a:noFill/>
          </a:ln>
        </p:spPr>
        <p:txBody>
          <a:bodyPr spcFirstLastPara="1" wrap="square" lIns="91425" tIns="45700" rIns="91425" bIns="45700" anchor="t" anchorCtr="0">
            <a:noAutofit/>
          </a:bodyPr>
          <a:lstStyle/>
          <a:p>
            <a:pPr marL="228600" lvl="0" indent="0">
              <a:lnSpc>
                <a:spcPct val="107916"/>
              </a:lnSpc>
              <a:spcBef>
                <a:spcPts val="0"/>
              </a:spcBef>
              <a:buNone/>
            </a:pPr>
            <a:r>
              <a:rPr lang="en-US" dirty="0"/>
              <a:t>• Injection &amp; Memory = Highest Risk</a:t>
            </a:r>
            <a:br>
              <a:rPr lang="en-US" dirty="0"/>
            </a:br>
            <a:r>
              <a:rPr lang="en-US" dirty="0"/>
              <a:t>• Arithmetic &amp; Type = High but lower exploitability</a:t>
            </a:r>
            <a:br>
              <a:rPr lang="en-US" dirty="0"/>
            </a:br>
            <a:r>
              <a:rPr lang="en-US" dirty="0"/>
              <a:t>• Assertions &amp; Randomness = Medium</a:t>
            </a:r>
          </a:p>
          <a:p>
            <a:pPr marL="228600" indent="0">
              <a:lnSpc>
                <a:spcPct val="107916"/>
              </a:lnSpc>
              <a:spcBef>
                <a:spcPts val="0"/>
              </a:spcBef>
              <a:buNone/>
            </a:pPr>
            <a:r>
              <a:rPr lang="en-US" dirty="0"/>
              <a:t>• Level 5 items can cause breach/RCE or systemic outage</a:t>
            </a:r>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A68FD8DB-11C0-7C32-CDAA-8E794DCE31CA}"/>
              </a:ext>
            </a:extLst>
          </p:cNvPr>
          <p:cNvGraphicFramePr>
            <a:graphicFrameLocks noGrp="1"/>
          </p:cNvGraphicFramePr>
          <p:nvPr>
            <p:extLst>
              <p:ext uri="{D42A27DB-BD31-4B8C-83A1-F6EECF244321}">
                <p14:modId xmlns:p14="http://schemas.microsoft.com/office/powerpoint/2010/main" val="3771642384"/>
              </p:ext>
            </p:extLst>
          </p:nvPr>
        </p:nvGraphicFramePr>
        <p:xfrm>
          <a:off x="706974" y="2792737"/>
          <a:ext cx="10820400" cy="2809521"/>
        </p:xfrm>
        <a:graphic>
          <a:graphicData uri="http://schemas.openxmlformats.org/drawingml/2006/table">
            <a:tbl>
              <a:tblPr>
                <a:effectLst>
                  <a:outerShdw blurRad="50800" dist="50800" dir="7200000" sx="26000" sy="26000" algn="ctr" rotWithShape="0">
                    <a:schemeClr val="bg1">
                      <a:alpha val="0"/>
                    </a:schemeClr>
                  </a:outerShdw>
                </a:effectLst>
              </a:tblPr>
              <a:tblGrid>
                <a:gridCol w="2705100">
                  <a:extLst>
                    <a:ext uri="{9D8B030D-6E8A-4147-A177-3AD203B41FA5}">
                      <a16:colId xmlns:a16="http://schemas.microsoft.com/office/drawing/2014/main" val="1909035768"/>
                    </a:ext>
                  </a:extLst>
                </a:gridCol>
                <a:gridCol w="537044">
                  <a:extLst>
                    <a:ext uri="{9D8B030D-6E8A-4147-A177-3AD203B41FA5}">
                      <a16:colId xmlns:a16="http://schemas.microsoft.com/office/drawing/2014/main" val="2009695933"/>
                    </a:ext>
                  </a:extLst>
                </a:gridCol>
                <a:gridCol w="4873156">
                  <a:extLst>
                    <a:ext uri="{9D8B030D-6E8A-4147-A177-3AD203B41FA5}">
                      <a16:colId xmlns:a16="http://schemas.microsoft.com/office/drawing/2014/main" val="4119696287"/>
                    </a:ext>
                  </a:extLst>
                </a:gridCol>
                <a:gridCol w="2705100">
                  <a:extLst>
                    <a:ext uri="{9D8B030D-6E8A-4147-A177-3AD203B41FA5}">
                      <a16:colId xmlns:a16="http://schemas.microsoft.com/office/drawing/2014/main" val="3000920443"/>
                    </a:ext>
                  </a:extLst>
                </a:gridCol>
              </a:tblGrid>
              <a:tr h="337403">
                <a:tc>
                  <a:txBody>
                    <a:bodyPr/>
                    <a:lstStyle/>
                    <a:p>
                      <a:pPr>
                        <a:buNone/>
                      </a:pPr>
                      <a:r>
                        <a:rPr lang="en-US" b="1" dirty="0">
                          <a:ln>
                            <a:noFill/>
                          </a:ln>
                          <a:solidFill>
                            <a:schemeClr val="bg1"/>
                          </a:solidFill>
                        </a:rPr>
                        <a:t>Impact \ Likelihood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b="1" dirty="0">
                          <a:ln>
                            <a:noFill/>
                          </a:ln>
                          <a:solidFill>
                            <a:schemeClr val="bg1"/>
                          </a:solidFill>
                        </a:rPr>
                        <a:t>Low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b="1" dirty="0">
                          <a:ln>
                            <a:noFill/>
                          </a:ln>
                          <a:solidFill>
                            <a:schemeClr val="bg1"/>
                          </a:solidFill>
                        </a:rPr>
                        <a:t>Medium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b="1" dirty="0">
                          <a:ln>
                            <a:noFill/>
                          </a:ln>
                          <a:solidFill>
                            <a:schemeClr val="bg1"/>
                          </a:solidFill>
                        </a:rPr>
                        <a:t>High (Likely)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26345147"/>
                  </a:ext>
                </a:extLst>
              </a:tr>
              <a:tr h="1561130">
                <a:tc>
                  <a:txBody>
                    <a:bodyPr/>
                    <a:lstStyle/>
                    <a:p>
                      <a:pPr>
                        <a:buNone/>
                      </a:pPr>
                      <a:r>
                        <a:rPr lang="en-US" b="1" dirty="0">
                          <a:ln>
                            <a:noFill/>
                          </a:ln>
                          <a:solidFill>
                            <a:schemeClr val="bg1"/>
                          </a:solidFill>
                        </a:rPr>
                        <a:t>High Impact</a:t>
                      </a:r>
                      <a:endParaRPr lang="en-US"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dirty="0">
                          <a:ln>
                            <a:noFill/>
                          </a:ln>
                          <a:solidFill>
                            <a:schemeClr val="bg1"/>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b="1" dirty="0">
                          <a:ln>
                            <a:noFill/>
                          </a:ln>
                          <a:solidFill>
                            <a:schemeClr val="bg1"/>
                          </a:solidFill>
                        </a:rPr>
                        <a:t>STD-001</a:t>
                      </a:r>
                      <a:r>
                        <a:rPr lang="en-US" dirty="0">
                          <a:ln>
                            <a:noFill/>
                          </a:ln>
                          <a:solidFill>
                            <a:schemeClr val="bg1"/>
                          </a:solidFill>
                        </a:rPr>
                        <a:t> (Data Type) </a:t>
                      </a:r>
                    </a:p>
                    <a:p>
                      <a:pPr>
                        <a:buNone/>
                      </a:pPr>
                      <a:r>
                        <a:rPr lang="en-US" b="1" dirty="0">
                          <a:ln>
                            <a:noFill/>
                          </a:ln>
                          <a:solidFill>
                            <a:schemeClr val="bg1"/>
                          </a:solidFill>
                        </a:rPr>
                        <a:t>STD-002</a:t>
                      </a:r>
                      <a:r>
                        <a:rPr lang="en-US" dirty="0">
                          <a:ln>
                            <a:noFill/>
                          </a:ln>
                          <a:solidFill>
                            <a:schemeClr val="bg1"/>
                          </a:solidFill>
                        </a:rPr>
                        <a:t> (Overflow) </a:t>
                      </a:r>
                    </a:p>
                    <a:p>
                      <a:pPr>
                        <a:buNone/>
                      </a:pPr>
                      <a:r>
                        <a:rPr lang="en-US" b="1" dirty="0">
                          <a:ln>
                            <a:noFill/>
                          </a:ln>
                          <a:solidFill>
                            <a:schemeClr val="bg1"/>
                          </a:solidFill>
                        </a:rPr>
                        <a:t>STD-003</a:t>
                      </a:r>
                      <a:r>
                        <a:rPr lang="en-US" dirty="0">
                          <a:ln>
                            <a:noFill/>
                          </a:ln>
                          <a:solidFill>
                            <a:schemeClr val="bg1"/>
                          </a:solidFill>
                        </a:rPr>
                        <a:t> (String) </a:t>
                      </a:r>
                    </a:p>
                    <a:p>
                      <a:pPr>
                        <a:buNone/>
                      </a:pPr>
                      <a:r>
                        <a:rPr lang="en-US" b="1" dirty="0">
                          <a:ln>
                            <a:noFill/>
                          </a:ln>
                          <a:solidFill>
                            <a:schemeClr val="bg1"/>
                          </a:solidFill>
                        </a:rPr>
                        <a:t>STD-007</a:t>
                      </a:r>
                      <a:r>
                        <a:rPr lang="en-US" dirty="0">
                          <a:ln>
                            <a:noFill/>
                          </a:ln>
                          <a:solidFill>
                            <a:schemeClr val="bg1"/>
                          </a:solidFill>
                        </a:rPr>
                        <a:t> (Exceptions)</a:t>
                      </a:r>
                    </a:p>
                    <a:p>
                      <a:pPr>
                        <a:buNone/>
                      </a:pPr>
                      <a:r>
                        <a:rPr lang="en-US" b="1" dirty="0">
                          <a:ln>
                            <a:noFill/>
                          </a:ln>
                          <a:solidFill>
                            <a:srgbClr val="FF0000"/>
                          </a:solidFill>
                        </a:rPr>
                        <a:t>STD-008</a:t>
                      </a:r>
                      <a:r>
                        <a:rPr lang="en-US" dirty="0">
                          <a:ln>
                            <a:noFill/>
                          </a:ln>
                          <a:solidFill>
                            <a:srgbClr val="FF0000"/>
                          </a:solidFill>
                        </a:rPr>
                        <a:t> (Concurrency) – Level 5 (higher risk)</a:t>
                      </a:r>
                    </a:p>
                    <a:p>
                      <a:pPr>
                        <a:buNone/>
                      </a:pPr>
                      <a:r>
                        <a:rPr lang="en-US" b="1" dirty="0">
                          <a:ln>
                            <a:noFill/>
                          </a:ln>
                          <a:solidFill>
                            <a:schemeClr val="bg1"/>
                          </a:solidFill>
                        </a:rPr>
                        <a:t>STD-009</a:t>
                      </a:r>
                      <a:r>
                        <a:rPr lang="en-US" dirty="0">
                          <a:ln>
                            <a:noFill/>
                          </a:ln>
                          <a:solidFill>
                            <a:schemeClr val="bg1"/>
                          </a:solidFill>
                        </a:rPr>
                        <a:t> (I/O Format Strings)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b="1" dirty="0">
                          <a:ln>
                            <a:noFill/>
                          </a:ln>
                          <a:solidFill>
                            <a:schemeClr val="bg1"/>
                          </a:solidFill>
                        </a:rPr>
                        <a:t>STD-004</a:t>
                      </a:r>
                      <a:r>
                        <a:rPr lang="en-US" dirty="0">
                          <a:ln>
                            <a:noFill/>
                          </a:ln>
                          <a:solidFill>
                            <a:schemeClr val="bg1"/>
                          </a:solidFill>
                        </a:rPr>
                        <a:t> (SQL Injection) </a:t>
                      </a:r>
                    </a:p>
                    <a:p>
                      <a:pPr>
                        <a:buNone/>
                      </a:pPr>
                      <a:r>
                        <a:rPr lang="en-US" b="1" dirty="0">
                          <a:ln>
                            <a:noFill/>
                          </a:ln>
                          <a:solidFill>
                            <a:schemeClr val="bg1"/>
                          </a:solidFill>
                        </a:rPr>
                        <a:t>STD-005</a:t>
                      </a:r>
                      <a:r>
                        <a:rPr lang="en-US" dirty="0">
                          <a:ln>
                            <a:noFill/>
                          </a:ln>
                          <a:solidFill>
                            <a:schemeClr val="bg1"/>
                          </a:solidFill>
                        </a:rPr>
                        <a:t> (Memory Protection)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4775743"/>
                  </a:ext>
                </a:extLst>
              </a:tr>
              <a:tr h="573585">
                <a:tc>
                  <a:txBody>
                    <a:bodyPr/>
                    <a:lstStyle/>
                    <a:p>
                      <a:pPr>
                        <a:buNone/>
                      </a:pPr>
                      <a:r>
                        <a:rPr lang="en-US" b="1" dirty="0">
                          <a:ln>
                            <a:noFill/>
                          </a:ln>
                          <a:solidFill>
                            <a:schemeClr val="bg1"/>
                          </a:solidFill>
                        </a:rPr>
                        <a:t>Medium Impact</a:t>
                      </a:r>
                      <a:endParaRPr lang="en-US"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a:ln>
                            <a:noFill/>
                          </a:ln>
                          <a:solidFill>
                            <a:schemeClr val="bg1"/>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b="1" dirty="0">
                          <a:ln>
                            <a:noFill/>
                          </a:ln>
                          <a:solidFill>
                            <a:schemeClr val="bg1"/>
                          </a:solidFill>
                        </a:rPr>
                        <a:t>STD-006</a:t>
                      </a:r>
                      <a:r>
                        <a:rPr lang="en-US" dirty="0">
                          <a:ln>
                            <a:noFill/>
                          </a:ln>
                          <a:solidFill>
                            <a:schemeClr val="bg1"/>
                          </a:solidFill>
                        </a:rPr>
                        <a:t> (Assertions) </a:t>
                      </a:r>
                    </a:p>
                    <a:p>
                      <a:pPr>
                        <a:buNone/>
                      </a:pPr>
                      <a:r>
                        <a:rPr lang="en-US" b="1" dirty="0">
                          <a:ln>
                            <a:noFill/>
                          </a:ln>
                          <a:solidFill>
                            <a:schemeClr val="bg1"/>
                          </a:solidFill>
                        </a:rPr>
                        <a:t>STD-010</a:t>
                      </a:r>
                      <a:r>
                        <a:rPr lang="en-US" dirty="0">
                          <a:ln>
                            <a:noFill/>
                          </a:ln>
                          <a:solidFill>
                            <a:schemeClr val="bg1"/>
                          </a:solidFill>
                        </a:rPr>
                        <a:t> (Secure Randomness)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a:ln>
                            <a:noFill/>
                          </a:ln>
                          <a:solidFill>
                            <a:schemeClr val="bg1"/>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22346739"/>
                  </a:ext>
                </a:extLst>
              </a:tr>
              <a:tr h="337403">
                <a:tc>
                  <a:txBody>
                    <a:bodyPr/>
                    <a:lstStyle/>
                    <a:p>
                      <a:pPr>
                        <a:buNone/>
                      </a:pPr>
                      <a:r>
                        <a:rPr lang="en-US" b="1" dirty="0">
                          <a:ln>
                            <a:noFill/>
                          </a:ln>
                          <a:solidFill>
                            <a:schemeClr val="bg1"/>
                          </a:solidFill>
                        </a:rPr>
                        <a:t>Low Impact</a:t>
                      </a:r>
                      <a:endParaRPr lang="en-US"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a:ln>
                            <a:noFill/>
                          </a:ln>
                          <a:solidFill>
                            <a:schemeClr val="bg1"/>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a:ln>
                            <a:noFill/>
                          </a:ln>
                          <a:solidFill>
                            <a:schemeClr val="bg1"/>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dirty="0">
                          <a:ln>
                            <a:noFill/>
                          </a:ln>
                          <a:solidFill>
                            <a:schemeClr val="bg1"/>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12013443"/>
                  </a:ext>
                </a:extLst>
              </a:tr>
            </a:tbl>
          </a:graphicData>
        </a:graphic>
      </p:graphicFrame>
      <p:sp>
        <p:nvSpPr>
          <p:cNvPr id="3" name="TextBox 2">
            <a:extLst>
              <a:ext uri="{FF2B5EF4-FFF2-40B4-BE49-F238E27FC236}">
                <a16:creationId xmlns:a16="http://schemas.microsoft.com/office/drawing/2014/main" id="{8812D18E-E8D7-A194-FD21-242DFD68F7E6}"/>
              </a:ext>
            </a:extLst>
          </p:cNvPr>
          <p:cNvSpPr txBox="1"/>
          <p:nvPr/>
        </p:nvSpPr>
        <p:spPr>
          <a:xfrm>
            <a:off x="2242224" y="5602258"/>
            <a:ext cx="8507895" cy="1200329"/>
          </a:xfrm>
          <a:prstGeom prst="rect">
            <a:avLst/>
          </a:prstGeom>
          <a:noFill/>
        </p:spPr>
        <p:txBody>
          <a:bodyPr wrap="square" rtlCol="0">
            <a:spAutoFit/>
          </a:bodyPr>
          <a:lstStyle/>
          <a:p>
            <a:r>
              <a:rPr lang="en-US" sz="1800" b="1" dirty="0">
                <a:solidFill>
                  <a:schemeClr val="bg1"/>
                </a:solidFill>
              </a:rPr>
              <a:t>Impact = Severity | Likelihood = Probability of exploit | Level = Overall risk (1–5)</a:t>
            </a:r>
          </a:p>
          <a:p>
            <a:endParaRPr lang="en-US" sz="1800" b="1" dirty="0">
              <a:solidFill>
                <a:schemeClr val="bg1"/>
              </a:solidFill>
            </a:endParaRPr>
          </a:p>
          <a:p>
            <a:r>
              <a:rPr lang="en-US" sz="1800" b="1" dirty="0">
                <a:solidFill>
                  <a:schemeClr val="bg1"/>
                </a:solidFill>
              </a:rPr>
              <a:t>Fix order: STD-004/005 → STD-008 → remaining Level 4 → Level 3</a:t>
            </a:r>
          </a:p>
        </p:txBody>
      </p:sp>
      <p:pic>
        <p:nvPicPr>
          <p:cNvPr id="4" name="THREAT MATRIX">
            <a:hlinkClick r:id="" action="ppaction://media"/>
            <a:extLst>
              <a:ext uri="{FF2B5EF4-FFF2-40B4-BE49-F238E27FC236}">
                <a16:creationId xmlns:a16="http://schemas.microsoft.com/office/drawing/2014/main" id="{94CFFE75-C23E-D659-CD6F-42968FE6B0F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968586" y="-426320"/>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spcBef>
                <a:spcPts val="0"/>
              </a:spcBef>
              <a:buSzPts val="2200"/>
              <a:buFont typeface="+mj-lt"/>
              <a:buAutoNum type="arabicPeriod"/>
            </a:pPr>
            <a:r>
              <a:rPr lang="en-US" dirty="0"/>
              <a:t>Validate Input Data → STD-001/002/003/004/009</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for Security</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a:t>
            </a:r>
          </a:p>
          <a:p>
            <a:pPr lvl="0" indent="-457200" algn="l" rtl="0">
              <a:lnSpc>
                <a:spcPct val="90000"/>
              </a:lnSpc>
              <a:spcBef>
                <a:spcPts val="0"/>
              </a:spcBef>
              <a:spcAft>
                <a:spcPts val="0"/>
              </a:spcAft>
              <a:buClr>
                <a:schemeClr val="lt1"/>
              </a:buClr>
              <a:buSzPts val="2200"/>
              <a:buFont typeface="+mj-lt"/>
              <a:buAutoNum type="arabicPeriod"/>
            </a:pPr>
            <a:r>
              <a:rPr lang="en-US" dirty="0"/>
              <a:t>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Quality Assurance</a:t>
            </a:r>
          </a:p>
          <a:p>
            <a:pPr lvl="0" indent="-457200" algn="l" rtl="0">
              <a:lnSpc>
                <a:spcPct val="90000"/>
              </a:lnSpc>
              <a:spcBef>
                <a:spcPts val="0"/>
              </a:spcBef>
              <a:spcAft>
                <a:spcPts val="0"/>
              </a:spcAft>
              <a:buClr>
                <a:schemeClr val="lt1"/>
              </a:buClr>
              <a:buSzPts val="2200"/>
              <a:buFont typeface="+mj-lt"/>
              <a:buAutoNum type="arabicPeriod"/>
            </a:pPr>
            <a:r>
              <a:rPr lang="en-US" dirty="0"/>
              <a:t>Secure Coding Standards</a:t>
            </a:r>
          </a:p>
          <a:p>
            <a:pPr lvl="0" indent="-457200" algn="l" rtl="0">
              <a:lnSpc>
                <a:spcPct val="90000"/>
              </a:lnSpc>
              <a:spcBef>
                <a:spcPts val="0"/>
              </a:spcBef>
              <a:spcAft>
                <a:spcPts val="0"/>
              </a:spcAft>
              <a:buClr>
                <a:schemeClr val="lt1"/>
              </a:buClr>
              <a:buSzPts val="2200"/>
              <a:buFont typeface="+mj-lt"/>
              <a:buAutoNum type="arabicPeriod"/>
            </a:pPr>
            <a:endParaRPr lang="en-US" dirty="0"/>
          </a:p>
          <a:p>
            <a:pPr marL="0" lvl="0" indent="0">
              <a:spcBef>
                <a:spcPts val="0"/>
              </a:spcBef>
              <a:buSzPts val="2200"/>
              <a:buNone/>
            </a:pPr>
            <a:r>
              <a:rPr lang="en-US" b="1" dirty="0"/>
              <a:t>Each coding standard maps to one or more principles.</a:t>
            </a:r>
          </a:p>
          <a:p>
            <a:pPr marL="0" lvl="0" indent="0">
              <a:spcBef>
                <a:spcPts val="0"/>
              </a:spcBef>
              <a:buSzPts val="2200"/>
              <a:buNone/>
            </a:pPr>
            <a:r>
              <a:rPr lang="en-US" b="1" dirty="0"/>
              <a:t>Grounded in SEI CERT Secure Coding Framework</a:t>
            </a:r>
            <a:endParaRPr b="1"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ECURITY PRINCIPLES">
            <a:hlinkClick r:id="" action="ppaction://media"/>
            <a:extLst>
              <a:ext uri="{FF2B5EF4-FFF2-40B4-BE49-F238E27FC236}">
                <a16:creationId xmlns:a16="http://schemas.microsoft.com/office/drawing/2014/main" id="{1C517F51-817F-FB46-BF24-FE57136CBED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465675" y="-203200"/>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b="1" dirty="0"/>
              <a:t>Priority Order:</a:t>
            </a:r>
          </a:p>
          <a:p>
            <a:pPr lvl="0" indent="-457200" algn="l" rtl="0">
              <a:lnSpc>
                <a:spcPct val="90000"/>
              </a:lnSpc>
              <a:spcBef>
                <a:spcPts val="0"/>
              </a:spcBef>
              <a:spcAft>
                <a:spcPts val="0"/>
              </a:spcAft>
              <a:buClr>
                <a:schemeClr val="lt1"/>
              </a:buClr>
              <a:buSzPts val="2000"/>
              <a:buFont typeface="+mj-lt"/>
              <a:buAutoNum type="arabicPeriod"/>
            </a:pPr>
            <a:r>
              <a:rPr lang="en-US" dirty="0"/>
              <a:t>SQL Injection (STD-004)</a:t>
            </a:r>
          </a:p>
          <a:p>
            <a:pPr lvl="0" indent="-457200" algn="l" rtl="0">
              <a:lnSpc>
                <a:spcPct val="90000"/>
              </a:lnSpc>
              <a:spcBef>
                <a:spcPts val="0"/>
              </a:spcBef>
              <a:spcAft>
                <a:spcPts val="0"/>
              </a:spcAft>
              <a:buClr>
                <a:schemeClr val="lt1"/>
              </a:buClr>
              <a:buSzPts val="2000"/>
              <a:buFont typeface="+mj-lt"/>
              <a:buAutoNum type="arabicPeriod"/>
            </a:pPr>
            <a:r>
              <a:rPr lang="en-US" dirty="0"/>
              <a:t>Memory Protection (STD-005)</a:t>
            </a:r>
          </a:p>
          <a:p>
            <a:pPr lvl="0" indent="-457200" algn="l" rtl="0">
              <a:lnSpc>
                <a:spcPct val="90000"/>
              </a:lnSpc>
              <a:spcBef>
                <a:spcPts val="0"/>
              </a:spcBef>
              <a:spcAft>
                <a:spcPts val="0"/>
              </a:spcAft>
              <a:buClr>
                <a:schemeClr val="lt1"/>
              </a:buClr>
              <a:buSzPts val="2000"/>
              <a:buFont typeface="+mj-lt"/>
              <a:buAutoNum type="arabicPeriod"/>
            </a:pPr>
            <a:r>
              <a:rPr lang="en-US" dirty="0"/>
              <a:t>Concurrency (STD-008)</a:t>
            </a:r>
          </a:p>
          <a:p>
            <a:pPr lvl="0" indent="-457200" algn="l" rtl="0">
              <a:lnSpc>
                <a:spcPct val="90000"/>
              </a:lnSpc>
              <a:spcBef>
                <a:spcPts val="0"/>
              </a:spcBef>
              <a:spcAft>
                <a:spcPts val="0"/>
              </a:spcAft>
              <a:buClr>
                <a:schemeClr val="lt1"/>
              </a:buClr>
              <a:buSzPts val="2000"/>
              <a:buFont typeface="+mj-lt"/>
              <a:buAutoNum type="arabicPeriod"/>
            </a:pPr>
            <a:r>
              <a:rPr lang="en-US" dirty="0"/>
              <a:t>String Safety (STD-003)</a:t>
            </a:r>
          </a:p>
          <a:p>
            <a:pPr lvl="0" indent="-457200" algn="l" rtl="0">
              <a:lnSpc>
                <a:spcPct val="90000"/>
              </a:lnSpc>
              <a:spcBef>
                <a:spcPts val="0"/>
              </a:spcBef>
              <a:spcAft>
                <a:spcPts val="0"/>
              </a:spcAft>
              <a:buClr>
                <a:schemeClr val="lt1"/>
              </a:buClr>
              <a:buSzPts val="2000"/>
              <a:buFont typeface="+mj-lt"/>
              <a:buAutoNum type="arabicPeriod"/>
            </a:pPr>
            <a:r>
              <a:rPr lang="en-US" dirty="0"/>
              <a:t>Integer Overflow (STD-002)</a:t>
            </a:r>
          </a:p>
          <a:p>
            <a:pPr lvl="0" indent="-457200" algn="l" rtl="0">
              <a:lnSpc>
                <a:spcPct val="90000"/>
              </a:lnSpc>
              <a:spcBef>
                <a:spcPts val="0"/>
              </a:spcBef>
              <a:spcAft>
                <a:spcPts val="0"/>
              </a:spcAft>
              <a:buClr>
                <a:schemeClr val="lt1"/>
              </a:buClr>
              <a:buSzPts val="2000"/>
              <a:buFont typeface="+mj-lt"/>
              <a:buAutoNum type="arabicPeriod"/>
            </a:pPr>
            <a:r>
              <a:rPr lang="en-US" dirty="0"/>
              <a:t>Data Type Safety (STD-001)</a:t>
            </a:r>
          </a:p>
          <a:p>
            <a:pPr lvl="0" indent="-457200" algn="l" rtl="0">
              <a:lnSpc>
                <a:spcPct val="90000"/>
              </a:lnSpc>
              <a:spcBef>
                <a:spcPts val="0"/>
              </a:spcBef>
              <a:spcAft>
                <a:spcPts val="0"/>
              </a:spcAft>
              <a:buClr>
                <a:schemeClr val="lt1"/>
              </a:buClr>
              <a:buSzPts val="2000"/>
              <a:buFont typeface="+mj-lt"/>
              <a:buAutoNum type="arabicPeriod"/>
            </a:pPr>
            <a:r>
              <a:rPr lang="en-US" dirty="0"/>
              <a:t>I/O Safety (STD-009)</a:t>
            </a:r>
          </a:p>
          <a:p>
            <a:pPr lvl="0" indent="-457200" algn="l" rtl="0">
              <a:lnSpc>
                <a:spcPct val="90000"/>
              </a:lnSpc>
              <a:spcBef>
                <a:spcPts val="0"/>
              </a:spcBef>
              <a:spcAft>
                <a:spcPts val="0"/>
              </a:spcAft>
              <a:buClr>
                <a:schemeClr val="lt1"/>
              </a:buClr>
              <a:buSzPts val="2000"/>
              <a:buFont typeface="+mj-lt"/>
              <a:buAutoNum type="arabicPeriod"/>
            </a:pPr>
            <a:r>
              <a:rPr lang="en-US" dirty="0"/>
              <a:t>Exception Safety (STD-007)</a:t>
            </a:r>
          </a:p>
          <a:p>
            <a:pPr lvl="0" indent="-457200" algn="l" rtl="0">
              <a:lnSpc>
                <a:spcPct val="90000"/>
              </a:lnSpc>
              <a:spcBef>
                <a:spcPts val="0"/>
              </a:spcBef>
              <a:spcAft>
                <a:spcPts val="0"/>
              </a:spcAft>
              <a:buClr>
                <a:schemeClr val="lt1"/>
              </a:buClr>
              <a:buSzPts val="2000"/>
              <a:buFont typeface="+mj-lt"/>
              <a:buAutoNum type="arabicPeriod"/>
            </a:pPr>
            <a:r>
              <a:rPr lang="en-US" dirty="0"/>
              <a:t>Assertions (STD-006)</a:t>
            </a:r>
          </a:p>
          <a:p>
            <a:pPr lvl="0" indent="-457200" algn="l" rtl="0">
              <a:lnSpc>
                <a:spcPct val="90000"/>
              </a:lnSpc>
              <a:spcBef>
                <a:spcPts val="0"/>
              </a:spcBef>
              <a:spcAft>
                <a:spcPts val="0"/>
              </a:spcAft>
              <a:buClr>
                <a:schemeClr val="lt1"/>
              </a:buClr>
              <a:buSzPts val="2000"/>
              <a:buFont typeface="+mj-lt"/>
              <a:buAutoNum type="arabicPeriod"/>
            </a:pPr>
            <a:r>
              <a:rPr lang="en-US" dirty="0"/>
              <a:t>Secure Randomness (STD-010)</a:t>
            </a:r>
          </a:p>
          <a:p>
            <a:pPr marL="0" lvl="0" indent="0" algn="l" rtl="0">
              <a:lnSpc>
                <a:spcPct val="90000"/>
              </a:lnSpc>
              <a:spcBef>
                <a:spcPts val="0"/>
              </a:spcBef>
              <a:spcAft>
                <a:spcPts val="0"/>
              </a:spcAft>
              <a:buClr>
                <a:schemeClr val="lt1"/>
              </a:buClr>
              <a:buSzPts val="2000"/>
              <a:buNone/>
            </a:pPr>
            <a:endParaRPr lang="en-US" dirty="0"/>
          </a:p>
          <a:p>
            <a:pPr marL="0" lvl="0" indent="0">
              <a:spcBef>
                <a:spcPts val="0"/>
              </a:spcBef>
              <a:buSzPts val="2000"/>
              <a:buNone/>
            </a:pPr>
            <a:r>
              <a:rPr lang="en-US" b="1" dirty="0"/>
              <a:t>Ranked by exploitability + impact + remediation cost (risk level)</a:t>
            </a:r>
            <a:endParaRPr b="1"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CODING STANDARDS">
            <a:hlinkClick r:id="" action="ppaction://media"/>
            <a:extLst>
              <a:ext uri="{FF2B5EF4-FFF2-40B4-BE49-F238E27FC236}">
                <a16:creationId xmlns:a16="http://schemas.microsoft.com/office/drawing/2014/main" id="{75DEA2A2-BFF3-6C07-8473-BBF3F5DCA44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58121" y="-428390"/>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buSzPts val="1600"/>
            </a:pPr>
            <a:r>
              <a:rPr lang="en-US" dirty="0"/>
              <a:t>Encryption at Rest → AES-256</a:t>
            </a:r>
          </a:p>
          <a:p>
            <a:pPr marL="285750" indent="-285750">
              <a:buSzPts val="1600"/>
            </a:pPr>
            <a:r>
              <a:rPr lang="en-US" dirty="0"/>
              <a:t>Encryption in Flight → TLS 1.3</a:t>
            </a:r>
          </a:p>
          <a:p>
            <a:pPr marL="285750" indent="-285750">
              <a:buSzPts val="1600"/>
            </a:pPr>
            <a:r>
              <a:rPr lang="en-US" dirty="0"/>
              <a:t>Encryption in Use → Secure memory / protected runtime</a:t>
            </a:r>
          </a:p>
          <a:p>
            <a:pPr marL="285750" indent="-285750">
              <a:buSzPts val="1600"/>
            </a:pPr>
            <a:r>
              <a:rPr lang="en-US" dirty="0"/>
              <a:t>Key management required → Keys stored/managed via approved key management process</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ENCRYPTION STRATEGY">
            <a:hlinkClick r:id="" action="ppaction://media"/>
            <a:extLst>
              <a:ext uri="{FF2B5EF4-FFF2-40B4-BE49-F238E27FC236}">
                <a16:creationId xmlns:a16="http://schemas.microsoft.com/office/drawing/2014/main" id="{42760E8A-08EF-7786-C177-BA9549F8E5A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594550" y="-203200"/>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t>Authentication</a:t>
            </a:r>
          </a:p>
          <a:p>
            <a:pPr marL="800100" lvl="1">
              <a:spcBef>
                <a:spcPts val="0"/>
              </a:spcBef>
              <a:buSzPts val="2400"/>
            </a:pPr>
            <a:r>
              <a:rPr lang="en-US" sz="2200" dirty="0"/>
              <a:t>Strong identity verification</a:t>
            </a:r>
          </a:p>
          <a:p>
            <a:pPr marL="0" lvl="0" indent="0" algn="l" rtl="0">
              <a:lnSpc>
                <a:spcPct val="90000"/>
              </a:lnSpc>
              <a:spcBef>
                <a:spcPts val="0"/>
              </a:spcBef>
              <a:spcAft>
                <a:spcPts val="0"/>
              </a:spcAft>
              <a:buClr>
                <a:schemeClr val="lt1"/>
              </a:buClr>
              <a:buSzPts val="2400"/>
              <a:buNone/>
            </a:pPr>
            <a:r>
              <a:rPr lang="en-US" dirty="0"/>
              <a:t>Authorization</a:t>
            </a:r>
          </a:p>
          <a:p>
            <a:pPr marL="800100" lvl="1">
              <a:spcBef>
                <a:spcPts val="0"/>
              </a:spcBef>
              <a:buSzPts val="2400"/>
            </a:pPr>
            <a:r>
              <a:rPr lang="en-US" sz="2200" dirty="0"/>
              <a:t>Role-Based Access Control</a:t>
            </a:r>
          </a:p>
          <a:p>
            <a:pPr marL="0" lvl="0" indent="0" algn="l" rtl="0">
              <a:lnSpc>
                <a:spcPct val="90000"/>
              </a:lnSpc>
              <a:spcBef>
                <a:spcPts val="0"/>
              </a:spcBef>
              <a:spcAft>
                <a:spcPts val="0"/>
              </a:spcAft>
              <a:buClr>
                <a:schemeClr val="lt1"/>
              </a:buClr>
              <a:buSzPts val="2400"/>
              <a:buNone/>
            </a:pPr>
            <a:r>
              <a:rPr lang="en-US" dirty="0"/>
              <a:t>Accounting</a:t>
            </a:r>
          </a:p>
          <a:p>
            <a:pPr marL="800100" lvl="1">
              <a:spcBef>
                <a:spcPts val="0"/>
              </a:spcBef>
              <a:buSzPts val="2400"/>
            </a:pPr>
            <a:r>
              <a:rPr lang="en-US" sz="2200" dirty="0"/>
              <a:t>Logging &amp; auditing of:</a:t>
            </a:r>
          </a:p>
          <a:p>
            <a:pPr marL="457200" lvl="1" indent="0">
              <a:spcBef>
                <a:spcPts val="0"/>
              </a:spcBef>
              <a:buSzPts val="2400"/>
              <a:buNone/>
            </a:pPr>
            <a:r>
              <a:rPr lang="en-US" sz="2200" dirty="0"/>
              <a:t>	– Logins</a:t>
            </a:r>
          </a:p>
          <a:p>
            <a:pPr marL="457200" lvl="1" indent="0">
              <a:spcBef>
                <a:spcPts val="0"/>
              </a:spcBef>
              <a:buSzPts val="2400"/>
              <a:buNone/>
            </a:pPr>
            <a:r>
              <a:rPr lang="en-US" sz="2200" dirty="0"/>
              <a:t>	– Database changes</a:t>
            </a:r>
          </a:p>
          <a:p>
            <a:pPr marL="457200" lvl="1" indent="0">
              <a:spcBef>
                <a:spcPts val="0"/>
              </a:spcBef>
              <a:buSzPts val="2400"/>
              <a:buNone/>
            </a:pPr>
            <a:r>
              <a:rPr lang="en-US" sz="2200" dirty="0"/>
              <a:t>	– Access levels</a:t>
            </a:r>
          </a:p>
          <a:p>
            <a:pPr marL="457200" lvl="1" indent="0">
              <a:spcBef>
                <a:spcPts val="0"/>
              </a:spcBef>
              <a:buSzPts val="2400"/>
              <a:buNone/>
            </a:pPr>
            <a:r>
              <a:rPr lang="en-US" sz="2200" dirty="0"/>
              <a:t>	– File access</a:t>
            </a:r>
          </a:p>
          <a:p>
            <a:pPr marL="457200" lvl="1" indent="0">
              <a:spcBef>
                <a:spcPts val="0"/>
              </a:spcBef>
              <a:buSzPts val="2400"/>
              <a:buNone/>
            </a:pPr>
            <a:r>
              <a:rPr lang="en-US" sz="2200" dirty="0"/>
              <a:t>      – </a:t>
            </a:r>
            <a:r>
              <a:rPr lang="en-US" sz="2400" dirty="0"/>
              <a:t>Logs are tamper-resistant and access-controlled</a:t>
            </a:r>
            <a:endParaRPr sz="22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TRIPLE A FRAMEWORK">
            <a:hlinkClick r:id="" action="ppaction://media"/>
            <a:extLst>
              <a:ext uri="{FF2B5EF4-FFF2-40B4-BE49-F238E27FC236}">
                <a16:creationId xmlns:a16="http://schemas.microsoft.com/office/drawing/2014/main" id="{4E921B5C-724E-B71C-0B77-778D09DFA86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854687" y="-489760"/>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dirty="0"/>
              <a:t>Integer Overflow or SQL Injection</a:t>
            </a:r>
          </a:p>
          <a:p>
            <a:pPr marL="0" lvl="0" indent="0">
              <a:buNone/>
            </a:pPr>
            <a:r>
              <a:rPr lang="en-US" dirty="0"/>
              <a:t> - Test 1 Does the system detect integer overflow?</a:t>
            </a:r>
          </a:p>
          <a:p>
            <a:pPr marL="0" lvl="0" indent="0">
              <a:buNone/>
            </a:pPr>
            <a:r>
              <a:rPr lang="en-US" dirty="0"/>
              <a:t> - Test 2 Does valid arithmetic execute correctly?</a:t>
            </a:r>
          </a:p>
          <a:p>
            <a:pPr marL="0" lvl="0" indent="0">
              <a:buNone/>
            </a:pPr>
            <a:r>
              <a:rPr lang="en-US" dirty="0"/>
              <a:t> - Test 3 Are boundary values handled safely? </a:t>
            </a:r>
          </a:p>
          <a:p>
            <a:pPr marL="0" lvl="0" indent="0">
              <a:buNone/>
            </a:pPr>
            <a:r>
              <a:rPr lang="en-US" dirty="0"/>
              <a:t> - Test 4 Does invalid negative input fail safely?</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UNIT TESTING">
            <a:hlinkClick r:id="" action="ppaction://media"/>
            <a:extLst>
              <a:ext uri="{FF2B5EF4-FFF2-40B4-BE49-F238E27FC236}">
                <a16:creationId xmlns:a16="http://schemas.microsoft.com/office/drawing/2014/main" id="{C0CD397B-2B9D-49A8-C424-07A18DE7C1A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53793" y="-452939"/>
            <a:ext cx="203200" cy="20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4DCF0-C068-0E65-29E8-4130E6FD9727}"/>
              </a:ext>
            </a:extLst>
          </p:cNvPr>
          <p:cNvSpPr>
            <a:spLocks noGrp="1"/>
          </p:cNvSpPr>
          <p:nvPr>
            <p:ph type="title"/>
          </p:nvPr>
        </p:nvSpPr>
        <p:spPr/>
        <p:txBody>
          <a:bodyPr/>
          <a:lstStyle/>
          <a:p>
            <a:r>
              <a:rPr lang="en-US" dirty="0"/>
              <a:t>Test 1 Does the system detect integer overflow?</a:t>
            </a:r>
          </a:p>
        </p:txBody>
      </p:sp>
      <p:sp>
        <p:nvSpPr>
          <p:cNvPr id="3" name="Text Placeholder 2">
            <a:extLst>
              <a:ext uri="{FF2B5EF4-FFF2-40B4-BE49-F238E27FC236}">
                <a16:creationId xmlns:a16="http://schemas.microsoft.com/office/drawing/2014/main" id="{62281221-C886-2725-777A-FF6B2035DCB1}"/>
              </a:ext>
            </a:extLst>
          </p:cNvPr>
          <p:cNvSpPr>
            <a:spLocks noGrp="1"/>
          </p:cNvSpPr>
          <p:nvPr>
            <p:ph type="body" idx="1"/>
          </p:nvPr>
        </p:nvSpPr>
        <p:spPr/>
        <p:txBody>
          <a:bodyPr/>
          <a:lstStyle/>
          <a:p>
            <a:r>
              <a:rPr lang="en-US" dirty="0"/>
              <a:t>Input: Max unsigned int + 1</a:t>
            </a:r>
          </a:p>
          <a:p>
            <a:r>
              <a:rPr lang="en-US" dirty="0"/>
              <a:t>Expected: Exception thrown</a:t>
            </a:r>
          </a:p>
          <a:p>
            <a:r>
              <a:rPr lang="en-US" dirty="0"/>
              <a:t>Result: PASS</a:t>
            </a:r>
          </a:p>
          <a:p>
            <a:r>
              <a:rPr lang="en-US" dirty="0"/>
              <a:t>Next step: How to take it further</a:t>
            </a:r>
          </a:p>
        </p:txBody>
      </p:sp>
      <p:pic>
        <p:nvPicPr>
          <p:cNvPr id="4" name="TEST 1">
            <a:hlinkClick r:id="" action="ppaction://media"/>
            <a:extLst>
              <a:ext uri="{FF2B5EF4-FFF2-40B4-BE49-F238E27FC236}">
                <a16:creationId xmlns:a16="http://schemas.microsoft.com/office/drawing/2014/main" id="{78644A63-FAB1-3590-7C63-1ED0E06B78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10835" y="-342474"/>
            <a:ext cx="203200" cy="203200"/>
          </a:xfrm>
          <a:prstGeom prst="rect">
            <a:avLst/>
          </a:prstGeom>
        </p:spPr>
      </p:pic>
    </p:spTree>
    <p:extLst>
      <p:ext uri="{BB962C8B-B14F-4D97-AF65-F5344CB8AC3E}">
        <p14:creationId xmlns:p14="http://schemas.microsoft.com/office/powerpoint/2010/main" val="315084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261</TotalTime>
  <Words>858</Words>
  <Application>Microsoft Office PowerPoint</Application>
  <PresentationFormat>Widescreen</PresentationFormat>
  <Paragraphs>157</Paragraphs>
  <Slides>20</Slides>
  <Notes>14</Notes>
  <HiddenSlides>0</HiddenSlides>
  <MMClips>20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 1 Does the system detect integer overflow?</vt:lpstr>
      <vt:lpstr>Test 2 Does valid arithmetic execute correctly? </vt:lpstr>
      <vt:lpstr>Test 3 Are boundary values handled safely? </vt:lpstr>
      <vt:lpstr>Test 4 Does invalid negative input fail safely?</vt:lpstr>
      <vt:lpstr>Unit Test Execution Results – Visual Studio</vt:lpstr>
      <vt:lpstr>Automation / External Detection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Cortney Messinger</cp:lastModifiedBy>
  <cp:revision>10</cp:revision>
  <dcterms:created xsi:type="dcterms:W3CDTF">2020-08-19T17:59:24Z</dcterms:created>
  <dcterms:modified xsi:type="dcterms:W3CDTF">2026-02-15T23:11:12Z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